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9" r:id="rId3"/>
    <p:sldId id="260" r:id="rId4"/>
    <p:sldId id="261" r:id="rId5"/>
    <p:sldId id="262" r:id="rId6"/>
    <p:sldId id="263" r:id="rId7"/>
    <p:sldId id="264" r:id="rId8"/>
    <p:sldId id="265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83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92CBA-628B-6CEB-75DB-2A04A231E5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0F43ACE-0B06-6103-DC82-AED919CA2B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02B4B2-B342-5298-AB25-6815937BE6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0CBC2-29AB-44B6-8083-87202D2924DA}" type="datetimeFigureOut">
              <a:rPr lang="en-GB" smtClean="0"/>
              <a:t>14/09/2024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42A3FF-C29E-D351-A874-F2D0BC9765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F5B9EA-CEDD-CEAE-D442-E043D0782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82EB4-0DEB-44F0-BDE0-7009FE0D0AF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56208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6AFA3-75D2-8478-9019-1827493E4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849283C-682A-3801-2154-7897762535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D37859-B457-C417-30E5-33F2B35851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0CBC2-29AB-44B6-8083-87202D2924DA}" type="datetimeFigureOut">
              <a:rPr lang="en-GB" smtClean="0"/>
              <a:t>14/09/2024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1ED545-1E59-0BE8-16DA-770BC2860A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7C8868-56E0-4B0F-1424-898C9ACEC8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82EB4-0DEB-44F0-BDE0-7009FE0D0AF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98843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0BB1E13-77ED-C174-BC8E-8365FA2E13F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3E79006-D296-A710-B822-EABC014CE9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D38EFF-35B9-624D-DEA2-FE8E71396A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0CBC2-29AB-44B6-8083-87202D2924DA}" type="datetimeFigureOut">
              <a:rPr lang="en-GB" smtClean="0"/>
              <a:t>14/09/2024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B4843E-FCEE-1F53-C905-25191AFB4D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B28A24-F3A8-53A3-F555-4E91C94374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82EB4-0DEB-44F0-BDE0-7009FE0D0AF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37630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DC3AE-ABD9-0083-84EF-37191FAA43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46E092-2279-2454-7BB9-CECCECFA93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DA236C-8CA5-83C2-61E5-43C7E315DF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0CBC2-29AB-44B6-8083-87202D2924DA}" type="datetimeFigureOut">
              <a:rPr lang="en-GB" smtClean="0"/>
              <a:t>14/09/2024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012808-3D1D-6A3A-4EF0-EA6C3E2F5B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046DE4-0F63-BFEB-AE8E-F2F0F74CAC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82EB4-0DEB-44F0-BDE0-7009FE0D0AF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32284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4880F7-68EE-D3F2-F71D-E86378A1C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368E98-F926-94D3-6C54-7A60861AA3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A04A31-6E0A-1AD3-359D-9FC4E5E3E3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0CBC2-29AB-44B6-8083-87202D2924DA}" type="datetimeFigureOut">
              <a:rPr lang="en-GB" smtClean="0"/>
              <a:t>14/09/2024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03A8A6-9E7D-DCF6-F2E6-7DD2E7637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B0D250-9289-1D3D-C670-88E6AE042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82EB4-0DEB-44F0-BDE0-7009FE0D0AF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45606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18ACFC-0B8D-25A6-E71C-8CB90171B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6B0A02-5905-7BEB-C6BF-133B1535EA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09974D-EAF2-E875-AB01-98B11FB545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0CBC2-29AB-44B6-8083-87202D2924DA}" type="datetimeFigureOut">
              <a:rPr lang="en-GB" smtClean="0"/>
              <a:t>14/09/2024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7A0A56-9A08-1195-3B0A-0E53C48941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3AC6EE-29C8-1146-3009-2B7B3EF418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82EB4-0DEB-44F0-BDE0-7009FE0D0AF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44892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CB383A-7570-BA94-D681-0EB0A4684D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8F0AF2-3330-DDA8-2C9A-A8F7E2B860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C0423F-0513-D116-EBA1-55F883F4F7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AF160D-06EE-780D-54F0-B95802CE3C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0CBC2-29AB-44B6-8083-87202D2924DA}" type="datetimeFigureOut">
              <a:rPr lang="en-GB" smtClean="0"/>
              <a:t>14/09/2024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B994C4-87E2-5A90-B76A-DD1B75A44D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8C8E95-5419-1D1D-9481-9D0FBC09B8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82EB4-0DEB-44F0-BDE0-7009FE0D0AF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07268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9A742-DC5F-A862-5ED7-4EBB1BE612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5C9EC8-BB60-0F94-7073-94D0D7A7D0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1CA480-4809-8D61-C57B-D4AE52B0BB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02D13BB-FB69-A6EE-92A9-0521F3AB7D5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5232B3F-3F29-CF59-B8FB-B8CBA61488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9095524-EFF0-90C2-31C6-99F3F30FEB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0CBC2-29AB-44B6-8083-87202D2924DA}" type="datetimeFigureOut">
              <a:rPr lang="en-GB" smtClean="0"/>
              <a:t>14/09/2024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040052E-BB1A-6189-E955-E5B49E9A08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567E451-2EDB-E717-0687-072ACAF09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82EB4-0DEB-44F0-BDE0-7009FE0D0AF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75794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8354F-FB31-E0AB-AFD0-18C6CDD03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2C7E37-B220-B818-2CE8-05A1477DD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0CBC2-29AB-44B6-8083-87202D2924DA}" type="datetimeFigureOut">
              <a:rPr lang="en-GB" smtClean="0"/>
              <a:t>14/09/2024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43CDDB-92D1-1905-C12B-2819211A66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2C6D55-2237-9C22-EFFD-C1039F474A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82EB4-0DEB-44F0-BDE0-7009FE0D0AF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64297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42560FC-F5D9-ABD7-23F9-8281D69512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0CBC2-29AB-44B6-8083-87202D2924DA}" type="datetimeFigureOut">
              <a:rPr lang="en-GB" smtClean="0"/>
              <a:t>14/09/2024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CDCA323-9AAB-561D-60D0-F5AB0578D6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2B500B-3938-6E39-EA1A-E913F5444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82EB4-0DEB-44F0-BDE0-7009FE0D0AF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46907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C2B7C7-50FB-7037-D534-68468DEAE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1F1C26-8DE5-70E4-B0C6-240CAD059D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7CBE15-6EF0-21F1-5E63-8F41B7950B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465A0B-4EC7-F95D-1AA9-7F9A5B663D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0CBC2-29AB-44B6-8083-87202D2924DA}" type="datetimeFigureOut">
              <a:rPr lang="en-GB" smtClean="0"/>
              <a:t>14/09/2024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D6BB2E-8523-BA24-A41B-4A3A14FA82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CE0ECD-A8B0-A6FC-053D-3B660E5B79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82EB4-0DEB-44F0-BDE0-7009FE0D0AF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78920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D10BC6-178E-E4BE-EF9C-B296F46F0C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DD45E10-AB2B-8254-20C3-288B40B4CCB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5DA843-82D4-8598-ED1A-C3D87B8199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FB782A-95BB-FEA4-E7FC-115AE9FFCC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0CBC2-29AB-44B6-8083-87202D2924DA}" type="datetimeFigureOut">
              <a:rPr lang="en-GB" smtClean="0"/>
              <a:t>14/09/2024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DE46A7-9969-D20E-B5F8-1C15997B4F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A376C8-ADAA-EEB7-B411-6C4386FF12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82EB4-0DEB-44F0-BDE0-7009FE0D0AF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04540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0D6C730-8AE6-F344-8840-AF5BF1E253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426FD2-281A-3FEE-A3C0-69524D2446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D2C377-62A1-D263-F671-7F399CAD3F3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E10CBC2-29AB-44B6-8083-87202D2924DA}" type="datetimeFigureOut">
              <a:rPr lang="en-GB" smtClean="0"/>
              <a:t>14/09/2024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882595-4A6F-5987-312C-D4CD4D2F0B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41FE5D-24EE-177D-EDE4-49CF2B9374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1082EB4-0DEB-44F0-BDE0-7009FE0D0AF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13111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usy zebra crossing in city">
            <a:extLst>
              <a:ext uri="{FF2B5EF4-FFF2-40B4-BE49-F238E27FC236}">
                <a16:creationId xmlns:a16="http://schemas.microsoft.com/office/drawing/2014/main" id="{F5BF154E-569B-0C39-C486-CD7FCF5FBDA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t="12500" b="125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D18770F-4262-766D-1EC8-757E7274E6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5200" y="965200"/>
            <a:ext cx="10261600" cy="3564869"/>
          </a:xfrm>
        </p:spPr>
        <p:txBody>
          <a:bodyPr>
            <a:normAutofit/>
          </a:bodyPr>
          <a:lstStyle/>
          <a:p>
            <a:pPr algn="l"/>
            <a:r>
              <a:rPr lang="en-GB" sz="11500" dirty="0">
                <a:ln w="22225">
                  <a:solidFill>
                    <a:schemeClr val="tx1"/>
                  </a:solidFill>
                  <a:miter lim="800000"/>
                </a:ln>
                <a:noFill/>
              </a:rPr>
              <a:t>New York Fashion Runway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9EDE9C-AFA6-BEAC-DCA5-31E78CF00C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5200" y="4572002"/>
            <a:ext cx="10261600" cy="1202995"/>
          </a:xfrm>
        </p:spPr>
        <p:txBody>
          <a:bodyPr>
            <a:normAutofit/>
          </a:bodyPr>
          <a:lstStyle/>
          <a:p>
            <a:pPr algn="l"/>
            <a:r>
              <a:rPr lang="en-GB" sz="3200" dirty="0"/>
              <a:t>A Journey Through High Fashion</a:t>
            </a:r>
          </a:p>
        </p:txBody>
      </p:sp>
    </p:spTree>
    <p:extLst>
      <p:ext uri="{BB962C8B-B14F-4D97-AF65-F5344CB8AC3E}">
        <p14:creationId xmlns:p14="http://schemas.microsoft.com/office/powerpoint/2010/main" val="34116568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8181FC64-B306-4821-98E2-780662EFC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5" name="Picture 4" descr="Abstract blurred background of department store">
            <a:extLst>
              <a:ext uri="{FF2B5EF4-FFF2-40B4-BE49-F238E27FC236}">
                <a16:creationId xmlns:a16="http://schemas.microsoft.com/office/drawing/2014/main" id="{3DFDFE3B-B418-529E-B300-5B8500EC29E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3182" b="-1"/>
          <a:stretch/>
        </p:blipFill>
        <p:spPr>
          <a:xfrm>
            <a:off x="20" y="10"/>
            <a:ext cx="9947062" cy="6857990"/>
          </a:xfrm>
          <a:prstGeom prst="rect">
            <a:avLst/>
          </a:prstGeom>
        </p:spPr>
      </p:pic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5871FC61-DD4E-47D4-81FD-8A7E7D12B3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986049" y="0"/>
            <a:ext cx="5205951" cy="6858000"/>
          </a:xfrm>
          <a:custGeom>
            <a:avLst/>
            <a:gdLst>
              <a:gd name="connsiteX0" fmla="*/ 0 w 5205951"/>
              <a:gd name="connsiteY0" fmla="*/ 0 h 6858000"/>
              <a:gd name="connsiteX1" fmla="*/ 1709529 w 5205951"/>
              <a:gd name="connsiteY1" fmla="*/ 0 h 6858000"/>
              <a:gd name="connsiteX2" fmla="*/ 2489695 w 5205951"/>
              <a:gd name="connsiteY2" fmla="*/ 0 h 6858000"/>
              <a:gd name="connsiteX3" fmla="*/ 3582928 w 5205951"/>
              <a:gd name="connsiteY3" fmla="*/ 0 h 6858000"/>
              <a:gd name="connsiteX4" fmla="*/ 3605052 w 5205951"/>
              <a:gd name="connsiteY4" fmla="*/ 14997 h 6858000"/>
              <a:gd name="connsiteX5" fmla="*/ 5205951 w 5205951"/>
              <a:gd name="connsiteY5" fmla="*/ 3621656 h 6858000"/>
              <a:gd name="connsiteX6" fmla="*/ 3331601 w 5205951"/>
              <a:gd name="connsiteY6" fmla="*/ 6374814 h 6858000"/>
              <a:gd name="connsiteX7" fmla="*/ 2814953 w 5205951"/>
              <a:gd name="connsiteY7" fmla="*/ 6780599 h 6858000"/>
              <a:gd name="connsiteX8" fmla="*/ 2703197 w 5205951"/>
              <a:gd name="connsiteY8" fmla="*/ 6858000 h 6858000"/>
              <a:gd name="connsiteX9" fmla="*/ 2489695 w 5205951"/>
              <a:gd name="connsiteY9" fmla="*/ 6858000 h 6858000"/>
              <a:gd name="connsiteX10" fmla="*/ 1709529 w 5205951"/>
              <a:gd name="connsiteY10" fmla="*/ 6858000 h 6858000"/>
              <a:gd name="connsiteX11" fmla="*/ 0 w 5205951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205951" h="6858000">
                <a:moveTo>
                  <a:pt x="0" y="0"/>
                </a:moveTo>
                <a:lnTo>
                  <a:pt x="1709529" y="0"/>
                </a:lnTo>
                <a:lnTo>
                  <a:pt x="2489695" y="0"/>
                </a:lnTo>
                <a:lnTo>
                  <a:pt x="3582928" y="0"/>
                </a:lnTo>
                <a:lnTo>
                  <a:pt x="3605052" y="14997"/>
                </a:lnTo>
                <a:cubicBezTo>
                  <a:pt x="4632215" y="754641"/>
                  <a:pt x="5205951" y="2093192"/>
                  <a:pt x="5205951" y="3621656"/>
                </a:cubicBezTo>
                <a:cubicBezTo>
                  <a:pt x="5205951" y="4969131"/>
                  <a:pt x="4277226" y="5602839"/>
                  <a:pt x="3331601" y="6374814"/>
                </a:cubicBezTo>
                <a:cubicBezTo>
                  <a:pt x="3159398" y="6515397"/>
                  <a:pt x="2988771" y="6653108"/>
                  <a:pt x="2814953" y="6780599"/>
                </a:cubicBezTo>
                <a:lnTo>
                  <a:pt x="2703197" y="6858000"/>
                </a:lnTo>
                <a:lnTo>
                  <a:pt x="2489695" y="6858000"/>
                </a:lnTo>
                <a:lnTo>
                  <a:pt x="1709529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 useBgFill="1">
        <p:nvSpPr>
          <p:cNvPr id="18" name="Freeform: Shape 17">
            <a:extLst>
              <a:ext uri="{FF2B5EF4-FFF2-40B4-BE49-F238E27FC236}">
                <a16:creationId xmlns:a16="http://schemas.microsoft.com/office/drawing/2014/main" id="{F9EC3F91-A75C-4F74-867E-E4C28C1354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48226" y="0"/>
            <a:ext cx="5043774" cy="6858000"/>
          </a:xfrm>
          <a:custGeom>
            <a:avLst/>
            <a:gdLst>
              <a:gd name="connsiteX0" fmla="*/ 1648981 w 5043774"/>
              <a:gd name="connsiteY0" fmla="*/ 0 h 6858000"/>
              <a:gd name="connsiteX1" fmla="*/ 2759699 w 5043774"/>
              <a:gd name="connsiteY1" fmla="*/ 0 h 6858000"/>
              <a:gd name="connsiteX2" fmla="*/ 3379301 w 5043774"/>
              <a:gd name="connsiteY2" fmla="*/ 0 h 6858000"/>
              <a:gd name="connsiteX3" fmla="*/ 3552342 w 5043774"/>
              <a:gd name="connsiteY3" fmla="*/ 0 h 6858000"/>
              <a:gd name="connsiteX4" fmla="*/ 4617166 w 5043774"/>
              <a:gd name="connsiteY4" fmla="*/ 0 h 6858000"/>
              <a:gd name="connsiteX5" fmla="*/ 4786130 w 5043774"/>
              <a:gd name="connsiteY5" fmla="*/ 0 h 6858000"/>
              <a:gd name="connsiteX6" fmla="*/ 4980168 w 5043774"/>
              <a:gd name="connsiteY6" fmla="*/ 0 h 6858000"/>
              <a:gd name="connsiteX7" fmla="*/ 5043774 w 5043774"/>
              <a:gd name="connsiteY7" fmla="*/ 0 h 6858000"/>
              <a:gd name="connsiteX8" fmla="*/ 5043774 w 5043774"/>
              <a:gd name="connsiteY8" fmla="*/ 6858000 h 6858000"/>
              <a:gd name="connsiteX9" fmla="*/ 4980168 w 5043774"/>
              <a:gd name="connsiteY9" fmla="*/ 6858000 h 6858000"/>
              <a:gd name="connsiteX10" fmla="*/ 4786130 w 5043774"/>
              <a:gd name="connsiteY10" fmla="*/ 6858000 h 6858000"/>
              <a:gd name="connsiteX11" fmla="*/ 4617166 w 5043774"/>
              <a:gd name="connsiteY11" fmla="*/ 6858000 h 6858000"/>
              <a:gd name="connsiteX12" fmla="*/ 3552342 w 5043774"/>
              <a:gd name="connsiteY12" fmla="*/ 6858000 h 6858000"/>
              <a:gd name="connsiteX13" fmla="*/ 3379301 w 5043774"/>
              <a:gd name="connsiteY13" fmla="*/ 6858000 h 6858000"/>
              <a:gd name="connsiteX14" fmla="*/ 2759699 w 5043774"/>
              <a:gd name="connsiteY14" fmla="*/ 6858000 h 6858000"/>
              <a:gd name="connsiteX15" fmla="*/ 2542782 w 5043774"/>
              <a:gd name="connsiteY15" fmla="*/ 6858000 h 6858000"/>
              <a:gd name="connsiteX16" fmla="*/ 2429239 w 5043774"/>
              <a:gd name="connsiteY16" fmla="*/ 6780599 h 6858000"/>
              <a:gd name="connsiteX17" fmla="*/ 1904328 w 5043774"/>
              <a:gd name="connsiteY17" fmla="*/ 6374814 h 6858000"/>
              <a:gd name="connsiteX18" fmla="*/ 0 w 5043774"/>
              <a:gd name="connsiteY18" fmla="*/ 3621656 h 6858000"/>
              <a:gd name="connsiteX19" fmla="*/ 1626503 w 5043774"/>
              <a:gd name="connsiteY19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5043774" h="6858000">
                <a:moveTo>
                  <a:pt x="1648981" y="0"/>
                </a:moveTo>
                <a:lnTo>
                  <a:pt x="2759699" y="0"/>
                </a:lnTo>
                <a:lnTo>
                  <a:pt x="3379301" y="0"/>
                </a:lnTo>
                <a:lnTo>
                  <a:pt x="3552342" y="0"/>
                </a:lnTo>
                <a:lnTo>
                  <a:pt x="4617166" y="0"/>
                </a:lnTo>
                <a:lnTo>
                  <a:pt x="4786130" y="0"/>
                </a:lnTo>
                <a:lnTo>
                  <a:pt x="4980168" y="0"/>
                </a:lnTo>
                <a:lnTo>
                  <a:pt x="5043774" y="0"/>
                </a:lnTo>
                <a:lnTo>
                  <a:pt x="5043774" y="6858000"/>
                </a:lnTo>
                <a:lnTo>
                  <a:pt x="4980168" y="6858000"/>
                </a:lnTo>
                <a:lnTo>
                  <a:pt x="4786130" y="6858000"/>
                </a:lnTo>
                <a:lnTo>
                  <a:pt x="4617166" y="6858000"/>
                </a:lnTo>
                <a:lnTo>
                  <a:pt x="3552342" y="6858000"/>
                </a:lnTo>
                <a:lnTo>
                  <a:pt x="3379301" y="6858000"/>
                </a:lnTo>
                <a:lnTo>
                  <a:pt x="2759699" y="6858000"/>
                </a:lnTo>
                <a:lnTo>
                  <a:pt x="2542782" y="6858000"/>
                </a:lnTo>
                <a:lnTo>
                  <a:pt x="2429239" y="6780599"/>
                </a:lnTo>
                <a:cubicBezTo>
                  <a:pt x="2252641" y="6653108"/>
                  <a:pt x="2079285" y="6515397"/>
                  <a:pt x="1904328" y="6374814"/>
                </a:cubicBezTo>
                <a:cubicBezTo>
                  <a:pt x="943579" y="5602839"/>
                  <a:pt x="0" y="4969131"/>
                  <a:pt x="0" y="3621656"/>
                </a:cubicBezTo>
                <a:cubicBezTo>
                  <a:pt x="0" y="2093192"/>
                  <a:pt x="582912" y="754641"/>
                  <a:pt x="1626503" y="14997"/>
                </a:cubicBezTo>
                <a:close/>
              </a:path>
            </a:pathLst>
          </a:custGeom>
          <a:solidFill>
            <a:schemeClr val="bg2">
              <a:tint val="95000"/>
              <a:satMod val="1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Meiryo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829A1E2C-5AC8-40FC-99E9-832069D397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97013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A1B247-5795-247A-86EA-D0F45D6D84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0" y="1045597"/>
            <a:ext cx="3633746" cy="158842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/>
              <a:t>Introduction to New York Fashion Week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2AC369-9535-DB1F-EEE8-CC9E821B7C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46719" y="2722729"/>
            <a:ext cx="3633747" cy="270006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 dirty="0"/>
              <a:t>New York Fashion Week (NYFW) is one of the 'Big Four' fashion weeks, held annually in February and September. It showcases the latest trends and designs from world-renowned designers.</a:t>
            </a:r>
          </a:p>
        </p:txBody>
      </p:sp>
    </p:spTree>
    <p:extLst>
      <p:ext uri="{BB962C8B-B14F-4D97-AF65-F5344CB8AC3E}">
        <p14:creationId xmlns:p14="http://schemas.microsoft.com/office/powerpoint/2010/main" val="28953495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Women's dresses on a mannequin">
            <a:extLst>
              <a:ext uri="{FF2B5EF4-FFF2-40B4-BE49-F238E27FC236}">
                <a16:creationId xmlns:a16="http://schemas.microsoft.com/office/drawing/2014/main" id="{C521B596-DBB3-7A1B-E677-AEF544F1F4E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153" t="6593" r="19324" b="1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5000">
                <a:schemeClr val="tx1">
                  <a:alpha val="78000"/>
                </a:schemeClr>
              </a:gs>
              <a:gs pos="19000">
                <a:schemeClr val="tx1">
                  <a:alpha val="38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F38B7C-0938-09D2-3712-546AC942F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History of NYFW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1D75E4-3071-1ECA-E813-D1EF250D05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1094" y="2718054"/>
            <a:ext cx="3438906" cy="320725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Established in 1943 by Eleanor Lambert, NYFW has evolved into a global event, drawing the attention of fashion enthusiasts, designers, and media from across the world.</a:t>
            </a:r>
          </a:p>
        </p:txBody>
      </p:sp>
    </p:spTree>
    <p:extLst>
      <p:ext uri="{BB962C8B-B14F-4D97-AF65-F5344CB8AC3E}">
        <p14:creationId xmlns:p14="http://schemas.microsoft.com/office/powerpoint/2010/main" val="29696698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936298-8DAE-072A-072C-6ED9956193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2635" y="1250575"/>
            <a:ext cx="4604274" cy="416321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80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Top Designers at NYFW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2C57604-0CFD-4023-B9BD-107166A25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6476" y="1100949"/>
            <a:ext cx="4996593" cy="4462463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5DA3EA-46A6-BE7C-7CB8-8B42BAB827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3224" y="860612"/>
            <a:ext cx="4797909" cy="502382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New York Fashion Week features some of the most iconic designers, including Ralph Lauren, Marc Jacobs, Michael Kors, and many others who set the trends for the upcoming seasons.</a:t>
            </a:r>
          </a:p>
        </p:txBody>
      </p:sp>
    </p:spTree>
    <p:extLst>
      <p:ext uri="{BB962C8B-B14F-4D97-AF65-F5344CB8AC3E}">
        <p14:creationId xmlns:p14="http://schemas.microsoft.com/office/powerpoint/2010/main" val="28608945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E294D7-2302-EE41-80F1-107D7D2071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8721"/>
            <a:ext cx="4707671" cy="122565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Iconic Runway Moments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1873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577164-D5A9-31BE-9B44-F36B277BD1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7769" y="1909192"/>
            <a:ext cx="4586513" cy="364771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NYFW has seen many unforgettable runway moments, from bold statements of individuality to groundbreaking fashion innovations that have shaped the industry.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4027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The shadows of people on a pavement">
            <a:extLst>
              <a:ext uri="{FF2B5EF4-FFF2-40B4-BE49-F238E27FC236}">
                <a16:creationId xmlns:a16="http://schemas.microsoft.com/office/drawing/2014/main" id="{D43F8EB3-B142-4794-E52D-B691339047B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110" r="37845" b="1"/>
          <a:stretch/>
        </p:blipFill>
        <p:spPr>
          <a:xfrm>
            <a:off x="6525453" y="10"/>
            <a:ext cx="5666547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0689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B250C39F-3F6C-4D53-86D2-7BC6B2FF60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Clothes hanging on a rack">
            <a:extLst>
              <a:ext uri="{FF2B5EF4-FFF2-40B4-BE49-F238E27FC236}">
                <a16:creationId xmlns:a16="http://schemas.microsoft.com/office/drawing/2014/main" id="{D6A03EBB-7DF1-3092-1325-59EC014181B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0A48D59-8581-41F7-B529-F4617FE07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46000">
                <a:schemeClr val="tx1">
                  <a:lumMod val="95000"/>
                  <a:lumOff val="5000"/>
                </a:schemeClr>
              </a:gs>
              <a:gs pos="90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238879-6245-2052-98BB-035B2616AD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900" y="910431"/>
            <a:ext cx="4724400" cy="146645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Latest Trends and Fashion Statements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4985DB-09F7-C83A-335E-A697759AF7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04900" y="2492080"/>
            <a:ext cx="4724400" cy="301584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Each year, NYFW brings forth new fashion trends—colors, textures, and silhouettes that define the season. This year's highlights include eco-friendly designs, bold colors, and gender-neutral clothing.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DD005C1-8C51-42D6-9BEE-B9B838497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310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Woman on red carpet">
            <a:extLst>
              <a:ext uri="{FF2B5EF4-FFF2-40B4-BE49-F238E27FC236}">
                <a16:creationId xmlns:a16="http://schemas.microsoft.com/office/drawing/2014/main" id="{BDFF1CF1-D949-D175-8CA5-362F97B392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74" r="20705" b="5719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5000">
                <a:schemeClr val="tx1">
                  <a:alpha val="78000"/>
                </a:schemeClr>
              </a:gs>
              <a:gs pos="19000">
                <a:schemeClr val="tx1">
                  <a:alpha val="38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7CE201-9DF8-A26E-8131-7D6842398C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960120"/>
            <a:ext cx="3438144" cy="1483360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Celebrities and Influencers at NYFW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390EB0-456D-AEB4-B560-DB495D9FD9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1094" y="2718054"/>
            <a:ext cx="3438906" cy="320725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NYFW attracts A-list celebrities and fashion influencers who attend the shows, driving media attention and setting trends through their social media presence.</a:t>
            </a:r>
          </a:p>
        </p:txBody>
      </p:sp>
    </p:spTree>
    <p:extLst>
      <p:ext uri="{BB962C8B-B14F-4D97-AF65-F5344CB8AC3E}">
        <p14:creationId xmlns:p14="http://schemas.microsoft.com/office/powerpoint/2010/main" val="17177886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A9D2268A-D939-4E78-91B6-6C7E46406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The Statue of Liberty in New York">
            <a:extLst>
              <a:ext uri="{FF2B5EF4-FFF2-40B4-BE49-F238E27FC236}">
                <a16:creationId xmlns:a16="http://schemas.microsoft.com/office/drawing/2014/main" id="{9DD3E8F3-3E5A-B5FF-3A41-DEBE839398A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00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802F1B7-5D40-9EFA-14C4-6C80F7359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853673"/>
            <a:ext cx="4023360" cy="500479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The Future of NYFW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6FFFA6-4A61-AF15-048D-F51726C88D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99083" y="853673"/>
            <a:ext cx="5715000" cy="500479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With digital shows, sustainability at the forefront, and increasing diversity, the future of NYFW looks exciting. It's a platform that continues to push boundaries and shape the global fashion landscape.</a:t>
            </a:r>
          </a:p>
        </p:txBody>
      </p:sp>
      <p:sp>
        <p:nvSpPr>
          <p:cNvPr id="24" name="sketch box">
            <a:extLst>
              <a:ext uri="{FF2B5EF4-FFF2-40B4-BE49-F238E27FC236}">
                <a16:creationId xmlns:a16="http://schemas.microsoft.com/office/drawing/2014/main" id="{E0C43A58-225D-452D-8185-0D89D1EED8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18921" y="493776"/>
            <a:ext cx="6229604" cy="5722227"/>
          </a:xfrm>
          <a:custGeom>
            <a:avLst/>
            <a:gdLst>
              <a:gd name="connsiteX0" fmla="*/ 0 w 6229604"/>
              <a:gd name="connsiteY0" fmla="*/ 0 h 5722227"/>
              <a:gd name="connsiteX1" fmla="*/ 629882 w 6229604"/>
              <a:gd name="connsiteY1" fmla="*/ 0 h 5722227"/>
              <a:gd name="connsiteX2" fmla="*/ 1135172 w 6229604"/>
              <a:gd name="connsiteY2" fmla="*/ 0 h 5722227"/>
              <a:gd name="connsiteX3" fmla="*/ 1951943 w 6229604"/>
              <a:gd name="connsiteY3" fmla="*/ 0 h 5722227"/>
              <a:gd name="connsiteX4" fmla="*/ 2581825 w 6229604"/>
              <a:gd name="connsiteY4" fmla="*/ 0 h 5722227"/>
              <a:gd name="connsiteX5" fmla="*/ 3211707 w 6229604"/>
              <a:gd name="connsiteY5" fmla="*/ 0 h 5722227"/>
              <a:gd name="connsiteX6" fmla="*/ 4028477 w 6229604"/>
              <a:gd name="connsiteY6" fmla="*/ 0 h 5722227"/>
              <a:gd name="connsiteX7" fmla="*/ 4596063 w 6229604"/>
              <a:gd name="connsiteY7" fmla="*/ 0 h 5722227"/>
              <a:gd name="connsiteX8" fmla="*/ 5412834 w 6229604"/>
              <a:gd name="connsiteY8" fmla="*/ 0 h 5722227"/>
              <a:gd name="connsiteX9" fmla="*/ 6229604 w 6229604"/>
              <a:gd name="connsiteY9" fmla="*/ 0 h 5722227"/>
              <a:gd name="connsiteX10" fmla="*/ 6229604 w 6229604"/>
              <a:gd name="connsiteY10" fmla="*/ 635803 h 5722227"/>
              <a:gd name="connsiteX11" fmla="*/ 6229604 w 6229604"/>
              <a:gd name="connsiteY11" fmla="*/ 1271606 h 5722227"/>
              <a:gd name="connsiteX12" fmla="*/ 6229604 w 6229604"/>
              <a:gd name="connsiteY12" fmla="*/ 1964631 h 5722227"/>
              <a:gd name="connsiteX13" fmla="*/ 6229604 w 6229604"/>
              <a:gd name="connsiteY13" fmla="*/ 2428767 h 5722227"/>
              <a:gd name="connsiteX14" fmla="*/ 6229604 w 6229604"/>
              <a:gd name="connsiteY14" fmla="*/ 3064570 h 5722227"/>
              <a:gd name="connsiteX15" fmla="*/ 6229604 w 6229604"/>
              <a:gd name="connsiteY15" fmla="*/ 3700373 h 5722227"/>
              <a:gd name="connsiteX16" fmla="*/ 6229604 w 6229604"/>
              <a:gd name="connsiteY16" fmla="*/ 4336176 h 5722227"/>
              <a:gd name="connsiteX17" fmla="*/ 6229604 w 6229604"/>
              <a:gd name="connsiteY17" fmla="*/ 5029202 h 5722227"/>
              <a:gd name="connsiteX18" fmla="*/ 6229604 w 6229604"/>
              <a:gd name="connsiteY18" fmla="*/ 5722227 h 5722227"/>
              <a:gd name="connsiteX19" fmla="*/ 5475130 w 6229604"/>
              <a:gd name="connsiteY19" fmla="*/ 5722227 h 5722227"/>
              <a:gd name="connsiteX20" fmla="*/ 4907544 w 6229604"/>
              <a:gd name="connsiteY20" fmla="*/ 5722227 h 5722227"/>
              <a:gd name="connsiteX21" fmla="*/ 4090773 w 6229604"/>
              <a:gd name="connsiteY21" fmla="*/ 5722227 h 5722227"/>
              <a:gd name="connsiteX22" fmla="*/ 3398595 w 6229604"/>
              <a:gd name="connsiteY22" fmla="*/ 5722227 h 5722227"/>
              <a:gd name="connsiteX23" fmla="*/ 2831009 w 6229604"/>
              <a:gd name="connsiteY23" fmla="*/ 5722227 h 5722227"/>
              <a:gd name="connsiteX24" fmla="*/ 2138831 w 6229604"/>
              <a:gd name="connsiteY24" fmla="*/ 5722227 h 5722227"/>
              <a:gd name="connsiteX25" fmla="*/ 1633541 w 6229604"/>
              <a:gd name="connsiteY25" fmla="*/ 5722227 h 5722227"/>
              <a:gd name="connsiteX26" fmla="*/ 1128251 w 6229604"/>
              <a:gd name="connsiteY26" fmla="*/ 5722227 h 5722227"/>
              <a:gd name="connsiteX27" fmla="*/ 0 w 6229604"/>
              <a:gd name="connsiteY27" fmla="*/ 5722227 h 5722227"/>
              <a:gd name="connsiteX28" fmla="*/ 0 w 6229604"/>
              <a:gd name="connsiteY28" fmla="*/ 5200869 h 5722227"/>
              <a:gd name="connsiteX29" fmla="*/ 0 w 6229604"/>
              <a:gd name="connsiteY29" fmla="*/ 4450621 h 5722227"/>
              <a:gd name="connsiteX30" fmla="*/ 0 w 6229604"/>
              <a:gd name="connsiteY30" fmla="*/ 3872040 h 5722227"/>
              <a:gd name="connsiteX31" fmla="*/ 0 w 6229604"/>
              <a:gd name="connsiteY31" fmla="*/ 3407904 h 5722227"/>
              <a:gd name="connsiteX32" fmla="*/ 0 w 6229604"/>
              <a:gd name="connsiteY32" fmla="*/ 2714879 h 5722227"/>
              <a:gd name="connsiteX33" fmla="*/ 0 w 6229604"/>
              <a:gd name="connsiteY33" fmla="*/ 2193520 h 5722227"/>
              <a:gd name="connsiteX34" fmla="*/ 0 w 6229604"/>
              <a:gd name="connsiteY34" fmla="*/ 1500495 h 5722227"/>
              <a:gd name="connsiteX35" fmla="*/ 0 w 6229604"/>
              <a:gd name="connsiteY35" fmla="*/ 750248 h 5722227"/>
              <a:gd name="connsiteX36" fmla="*/ 0 w 6229604"/>
              <a:gd name="connsiteY36" fmla="*/ 0 h 5722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6229604" h="5722227" extrusionOk="0">
                <a:moveTo>
                  <a:pt x="0" y="0"/>
                </a:moveTo>
                <a:cubicBezTo>
                  <a:pt x="134765" y="733"/>
                  <a:pt x="359555" y="-15387"/>
                  <a:pt x="629882" y="0"/>
                </a:cubicBezTo>
                <a:cubicBezTo>
                  <a:pt x="900209" y="15387"/>
                  <a:pt x="965450" y="15937"/>
                  <a:pt x="1135172" y="0"/>
                </a:cubicBezTo>
                <a:cubicBezTo>
                  <a:pt x="1304894" y="-15937"/>
                  <a:pt x="1787212" y="10921"/>
                  <a:pt x="1951943" y="0"/>
                </a:cubicBezTo>
                <a:cubicBezTo>
                  <a:pt x="2116674" y="-10921"/>
                  <a:pt x="2378222" y="13313"/>
                  <a:pt x="2581825" y="0"/>
                </a:cubicBezTo>
                <a:cubicBezTo>
                  <a:pt x="2785428" y="-13313"/>
                  <a:pt x="2915218" y="19972"/>
                  <a:pt x="3211707" y="0"/>
                </a:cubicBezTo>
                <a:cubicBezTo>
                  <a:pt x="3508196" y="-19972"/>
                  <a:pt x="3832828" y="-34359"/>
                  <a:pt x="4028477" y="0"/>
                </a:cubicBezTo>
                <a:cubicBezTo>
                  <a:pt x="4224126" y="34359"/>
                  <a:pt x="4361257" y="4467"/>
                  <a:pt x="4596063" y="0"/>
                </a:cubicBezTo>
                <a:cubicBezTo>
                  <a:pt x="4830869" y="-4467"/>
                  <a:pt x="5091403" y="-7365"/>
                  <a:pt x="5412834" y="0"/>
                </a:cubicBezTo>
                <a:cubicBezTo>
                  <a:pt x="5734265" y="7365"/>
                  <a:pt x="6034988" y="-26786"/>
                  <a:pt x="6229604" y="0"/>
                </a:cubicBezTo>
                <a:cubicBezTo>
                  <a:pt x="6208296" y="256153"/>
                  <a:pt x="6219810" y="335049"/>
                  <a:pt x="6229604" y="635803"/>
                </a:cubicBezTo>
                <a:cubicBezTo>
                  <a:pt x="6239398" y="936557"/>
                  <a:pt x="6230184" y="1092448"/>
                  <a:pt x="6229604" y="1271606"/>
                </a:cubicBezTo>
                <a:cubicBezTo>
                  <a:pt x="6229024" y="1450764"/>
                  <a:pt x="6217841" y="1797531"/>
                  <a:pt x="6229604" y="1964631"/>
                </a:cubicBezTo>
                <a:cubicBezTo>
                  <a:pt x="6241367" y="2131731"/>
                  <a:pt x="6220367" y="2235822"/>
                  <a:pt x="6229604" y="2428767"/>
                </a:cubicBezTo>
                <a:cubicBezTo>
                  <a:pt x="6238841" y="2621712"/>
                  <a:pt x="6220929" y="2925917"/>
                  <a:pt x="6229604" y="3064570"/>
                </a:cubicBezTo>
                <a:cubicBezTo>
                  <a:pt x="6238279" y="3203223"/>
                  <a:pt x="6256755" y="3501958"/>
                  <a:pt x="6229604" y="3700373"/>
                </a:cubicBezTo>
                <a:cubicBezTo>
                  <a:pt x="6202453" y="3898788"/>
                  <a:pt x="6201714" y="4046823"/>
                  <a:pt x="6229604" y="4336176"/>
                </a:cubicBezTo>
                <a:cubicBezTo>
                  <a:pt x="6257494" y="4625529"/>
                  <a:pt x="6258821" y="4774033"/>
                  <a:pt x="6229604" y="5029202"/>
                </a:cubicBezTo>
                <a:cubicBezTo>
                  <a:pt x="6200387" y="5284371"/>
                  <a:pt x="6233334" y="5383875"/>
                  <a:pt x="6229604" y="5722227"/>
                </a:cubicBezTo>
                <a:cubicBezTo>
                  <a:pt x="6016393" y="5707881"/>
                  <a:pt x="5684528" y="5751176"/>
                  <a:pt x="5475130" y="5722227"/>
                </a:cubicBezTo>
                <a:cubicBezTo>
                  <a:pt x="5265732" y="5693278"/>
                  <a:pt x="5082862" y="5732690"/>
                  <a:pt x="4907544" y="5722227"/>
                </a:cubicBezTo>
                <a:cubicBezTo>
                  <a:pt x="4732226" y="5711764"/>
                  <a:pt x="4474837" y="5716289"/>
                  <a:pt x="4090773" y="5722227"/>
                </a:cubicBezTo>
                <a:cubicBezTo>
                  <a:pt x="3706709" y="5728165"/>
                  <a:pt x="3645902" y="5723973"/>
                  <a:pt x="3398595" y="5722227"/>
                </a:cubicBezTo>
                <a:cubicBezTo>
                  <a:pt x="3151288" y="5720481"/>
                  <a:pt x="3001606" y="5732695"/>
                  <a:pt x="2831009" y="5722227"/>
                </a:cubicBezTo>
                <a:cubicBezTo>
                  <a:pt x="2660412" y="5711759"/>
                  <a:pt x="2424161" y="5689878"/>
                  <a:pt x="2138831" y="5722227"/>
                </a:cubicBezTo>
                <a:cubicBezTo>
                  <a:pt x="1853501" y="5754576"/>
                  <a:pt x="1788223" y="5720540"/>
                  <a:pt x="1633541" y="5722227"/>
                </a:cubicBezTo>
                <a:cubicBezTo>
                  <a:pt x="1478859" y="5723915"/>
                  <a:pt x="1324151" y="5739059"/>
                  <a:pt x="1128251" y="5722227"/>
                </a:cubicBezTo>
                <a:cubicBezTo>
                  <a:pt x="932351" y="5705396"/>
                  <a:pt x="522340" y="5691488"/>
                  <a:pt x="0" y="5722227"/>
                </a:cubicBezTo>
                <a:cubicBezTo>
                  <a:pt x="-8445" y="5596771"/>
                  <a:pt x="-11215" y="5344833"/>
                  <a:pt x="0" y="5200869"/>
                </a:cubicBezTo>
                <a:cubicBezTo>
                  <a:pt x="11215" y="5056905"/>
                  <a:pt x="20310" y="4693766"/>
                  <a:pt x="0" y="4450621"/>
                </a:cubicBezTo>
                <a:cubicBezTo>
                  <a:pt x="-20310" y="4207476"/>
                  <a:pt x="817" y="4075053"/>
                  <a:pt x="0" y="3872040"/>
                </a:cubicBezTo>
                <a:cubicBezTo>
                  <a:pt x="-817" y="3669027"/>
                  <a:pt x="-21729" y="3595882"/>
                  <a:pt x="0" y="3407904"/>
                </a:cubicBezTo>
                <a:cubicBezTo>
                  <a:pt x="21729" y="3219926"/>
                  <a:pt x="-30605" y="3052469"/>
                  <a:pt x="0" y="2714879"/>
                </a:cubicBezTo>
                <a:cubicBezTo>
                  <a:pt x="30605" y="2377289"/>
                  <a:pt x="-16081" y="2430808"/>
                  <a:pt x="0" y="2193520"/>
                </a:cubicBezTo>
                <a:cubicBezTo>
                  <a:pt x="16081" y="1956232"/>
                  <a:pt x="18120" y="1817979"/>
                  <a:pt x="0" y="1500495"/>
                </a:cubicBezTo>
                <a:cubicBezTo>
                  <a:pt x="-18120" y="1183011"/>
                  <a:pt x="23969" y="972269"/>
                  <a:pt x="0" y="750248"/>
                </a:cubicBezTo>
                <a:cubicBezTo>
                  <a:pt x="-23969" y="528227"/>
                  <a:pt x="-3769" y="358360"/>
                  <a:pt x="0" y="0"/>
                </a:cubicBezTo>
                <a:close/>
              </a:path>
            </a:pathLst>
          </a:custGeom>
          <a:noFill/>
          <a:ln w="47625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3978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256</Words>
  <Application>Microsoft Office PowerPoint</Application>
  <PresentationFormat>Widescreen</PresentationFormat>
  <Paragraphs>16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Meiryo</vt:lpstr>
      <vt:lpstr>Aptos</vt:lpstr>
      <vt:lpstr>Aptos Display</vt:lpstr>
      <vt:lpstr>Arial</vt:lpstr>
      <vt:lpstr>Calibri</vt:lpstr>
      <vt:lpstr>Office Theme</vt:lpstr>
      <vt:lpstr>New York Fashion Runway</vt:lpstr>
      <vt:lpstr>Introduction to New York Fashion Week</vt:lpstr>
      <vt:lpstr>History of NYFW</vt:lpstr>
      <vt:lpstr>Top Designers at NYFW</vt:lpstr>
      <vt:lpstr>Iconic Runway Moments</vt:lpstr>
      <vt:lpstr>Latest Trends and Fashion Statements</vt:lpstr>
      <vt:lpstr>Celebrities and Influencers at NYFW</vt:lpstr>
      <vt:lpstr>The Future of NYFW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Oluwatosin Lawal</dc:creator>
  <cp:lastModifiedBy>Oluwatosin Lawal</cp:lastModifiedBy>
  <cp:revision>1</cp:revision>
  <dcterms:created xsi:type="dcterms:W3CDTF">2024-09-14T15:55:33Z</dcterms:created>
  <dcterms:modified xsi:type="dcterms:W3CDTF">2024-09-14T16:00:37Z</dcterms:modified>
</cp:coreProperties>
</file>